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40" r:id="rId2"/>
  </p:sldMasterIdLst>
  <p:notesMasterIdLst>
    <p:notesMasterId r:id="rId22"/>
  </p:notesMasterIdLst>
  <p:sldIdLst>
    <p:sldId id="256" r:id="rId3"/>
    <p:sldId id="265" r:id="rId4"/>
    <p:sldId id="269" r:id="rId5"/>
    <p:sldId id="270" r:id="rId6"/>
    <p:sldId id="272" r:id="rId7"/>
    <p:sldId id="277" r:id="rId8"/>
    <p:sldId id="279" r:id="rId9"/>
    <p:sldId id="278" r:id="rId10"/>
    <p:sldId id="280" r:id="rId11"/>
    <p:sldId id="275" r:id="rId12"/>
    <p:sldId id="273" r:id="rId13"/>
    <p:sldId id="260" r:id="rId14"/>
    <p:sldId id="261" r:id="rId15"/>
    <p:sldId id="262" r:id="rId16"/>
    <p:sldId id="263" r:id="rId17"/>
    <p:sldId id="264" r:id="rId18"/>
    <p:sldId id="259" r:id="rId19"/>
    <p:sldId id="267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38" autoAdjust="0"/>
  </p:normalViewPr>
  <p:slideViewPr>
    <p:cSldViewPr>
      <p:cViewPr varScale="1">
        <p:scale>
          <a:sx n="74" d="100"/>
          <a:sy n="74" d="100"/>
        </p:scale>
        <p:origin x="-90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077;&#1075;\Desktop\1.&#1043;&#1088;&#1072;&#1092;&#1080;&#108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Численность одноклеточных зеленых водорослей (</a:t>
            </a:r>
            <a:r>
              <a:rPr lang="en-US"/>
              <a:t>Chlorella </a:t>
            </a:r>
            <a:r>
              <a:rPr lang="ru-RU"/>
              <a:t>и</a:t>
            </a:r>
            <a:r>
              <a:rPr lang="en-US"/>
              <a:t> Closterium)</a:t>
            </a:r>
            <a:r>
              <a:rPr lang="ru-RU"/>
              <a:t> в установке (май, сентябрь 2016г.)</a:t>
            </a:r>
          </a:p>
        </c:rich>
      </c:tx>
      <c:layout>
        <c:manualLayout>
          <c:xMode val="edge"/>
          <c:yMode val="edge"/>
          <c:x val="0.13034511462766191"/>
          <c:y val="5.45330606680301E-3"/>
        </c:manualLayout>
      </c:layout>
    </c:title>
    <c:plotArea>
      <c:layout>
        <c:manualLayout>
          <c:layoutTarget val="inner"/>
          <c:xMode val="edge"/>
          <c:yMode val="edge"/>
          <c:x val="0.1330757927103772"/>
          <c:y val="0.22296528884809672"/>
          <c:w val="0.80927668416447962"/>
          <c:h val="0.62111953797186392"/>
        </c:manualLayout>
      </c:layout>
      <c:barChart>
        <c:barDir val="col"/>
        <c:grouping val="clustered"/>
        <c:ser>
          <c:idx val="0"/>
          <c:order val="0"/>
          <c:spPr>
            <a:ln w="25400">
              <a:solidFill>
                <a:prstClr val="black">
                  <a:alpha val="98000"/>
                </a:prstClr>
              </a:solidFill>
            </a:ln>
          </c:spPr>
          <c:dPt>
            <c:idx val="0"/>
            <c:spPr>
              <a:solidFill>
                <a:srgbClr val="77EF25"/>
              </a:solidFill>
              <a:ln w="25400">
                <a:solidFill>
                  <a:prstClr val="black">
                    <a:alpha val="98000"/>
                  </a:prstClr>
                </a:solidFill>
              </a:ln>
            </c:spPr>
          </c:dPt>
          <c:dPt>
            <c:idx val="1"/>
            <c:spPr>
              <a:solidFill>
                <a:srgbClr val="00B050"/>
              </a:solidFill>
              <a:ln w="25400">
                <a:solidFill>
                  <a:prstClr val="black">
                    <a:alpha val="98000"/>
                  </a:prstClr>
                </a:solidFill>
              </a:ln>
            </c:spPr>
          </c:dPt>
          <c:dPt>
            <c:idx val="5"/>
            <c:spPr>
              <a:solidFill>
                <a:srgbClr val="77EF25"/>
              </a:solidFill>
              <a:ln w="25400">
                <a:solidFill>
                  <a:prstClr val="black">
                    <a:alpha val="98000"/>
                  </a:prstClr>
                </a:solidFill>
              </a:ln>
            </c:spPr>
          </c:dPt>
          <c:dPt>
            <c:idx val="6"/>
            <c:spPr>
              <a:solidFill>
                <a:srgbClr val="00B050"/>
              </a:solidFill>
              <a:ln w="25400">
                <a:solidFill>
                  <a:prstClr val="black">
                    <a:alpha val="98000"/>
                  </a:prstClr>
                </a:solidFill>
              </a:ln>
            </c:spPr>
          </c:dPt>
          <c:dLbls>
            <c:dLbl>
              <c:idx val="0"/>
              <c:layout>
                <c:manualLayout>
                  <c:x val="1.07874865156418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900" b="1" baseline="0"/>
                      <a:t>3</a:t>
                    </a:r>
                    <a:r>
                      <a:rPr lang="en-US" b="1"/>
                      <a:t>0,25</a:t>
                    </a:r>
                    <a:r>
                      <a:rPr lang="ru-RU" b="1"/>
                      <a:t>+/-1,07 </a:t>
                    </a:r>
                    <a:endParaRPr lang="en-US" b="1"/>
                  </a:p>
                  <a:p>
                    <a:r>
                      <a:rPr lang="en-US" sz="1400" b="1"/>
                      <a:t>Chlorella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2.7266530334015002E-3"/>
                </c:manualLayout>
              </c:layout>
              <c:tx>
                <c:rich>
                  <a:bodyPr/>
                  <a:lstStyle/>
                  <a:p>
                    <a:r>
                      <a:rPr lang="en-US" sz="900" b="1" baseline="0"/>
                      <a:t>1</a:t>
                    </a:r>
                    <a:r>
                      <a:rPr lang="en-US" b="1"/>
                      <a:t>5,74</a:t>
                    </a:r>
                    <a:r>
                      <a:rPr lang="ru-RU" b="1"/>
                      <a:t>+/-2,1</a:t>
                    </a:r>
                    <a:endParaRPr lang="en-US" b="1"/>
                  </a:p>
                  <a:p>
                    <a:r>
                      <a:rPr lang="en-US" sz="1400" b="1"/>
                      <a:t>Closterium</a:t>
                    </a: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900" b="1" baseline="0"/>
                      <a:t>1</a:t>
                    </a:r>
                    <a:r>
                      <a:rPr lang="en-US" b="1"/>
                      <a:t>3</a:t>
                    </a:r>
                    <a:r>
                      <a:rPr lang="ru-RU" b="1"/>
                      <a:t>+/-1,2</a:t>
                    </a:r>
                    <a:endParaRPr lang="en-US" b="1"/>
                  </a:p>
                  <a:p>
                    <a:r>
                      <a:rPr lang="en-US" sz="1600" b="1"/>
                      <a:t>Chlorella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2.1574973031283783E-3"/>
                  <c:y val="2.7266530334015002E-3"/>
                </c:manualLayout>
              </c:layout>
              <c:tx>
                <c:rich>
                  <a:bodyPr/>
                  <a:lstStyle/>
                  <a:p>
                    <a:r>
                      <a:rPr lang="en-US" sz="900" b="1" baseline="0"/>
                      <a:t>6</a:t>
                    </a:r>
                    <a:r>
                      <a:rPr lang="en-US" b="1"/>
                      <a:t>4,34</a:t>
                    </a:r>
                    <a:r>
                      <a:rPr lang="ru-RU" b="1"/>
                      <a:t>+/-1,3</a:t>
                    </a:r>
                    <a:endParaRPr lang="en-US" b="1"/>
                  </a:p>
                  <a:p>
                    <a:r>
                      <a:rPr lang="en-US" sz="1600" b="1"/>
                      <a:t>Closterium</a:t>
                    </a:r>
                  </a:p>
                </c:rich>
              </c:tx>
              <c:showVal val="1"/>
            </c:dLbl>
            <c:showVal val="1"/>
          </c:dLbls>
          <c:val>
            <c:numRef>
              <c:f>Лист1!$B$3:$B$9</c:f>
              <c:numCache>
                <c:formatCode>General</c:formatCode>
                <c:ptCount val="7"/>
                <c:pt idx="0">
                  <c:v>30.25</c:v>
                </c:pt>
                <c:pt idx="1">
                  <c:v>15.739999999999998</c:v>
                </c:pt>
                <c:pt idx="5">
                  <c:v>13</c:v>
                </c:pt>
                <c:pt idx="6">
                  <c:v>64.34</c:v>
                </c:pt>
              </c:numCache>
            </c:numRef>
          </c:val>
        </c:ser>
        <c:gapWidth val="65"/>
        <c:overlap val="78"/>
        <c:axId val="62590336"/>
        <c:axId val="62703104"/>
      </c:barChart>
      <c:catAx>
        <c:axId val="625903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май 20                                                                                                       сентябрь 25</a:t>
                </a:r>
              </a:p>
            </c:rich>
          </c:tx>
          <c:layout/>
        </c:title>
        <c:majorTickMark val="none"/>
        <c:tickLblPos val="none"/>
        <c:spPr>
          <a:solidFill>
            <a:srgbClr val="77EF25"/>
          </a:solidFill>
          <a:ln w="19050">
            <a:solidFill>
              <a:schemeClr val="tx1"/>
            </a:solidFill>
          </a:ln>
        </c:spPr>
        <c:crossAx val="62703104"/>
        <c:crosses val="autoZero"/>
        <c:auto val="1"/>
        <c:lblAlgn val="ctr"/>
        <c:lblOffset val="100"/>
      </c:catAx>
      <c:valAx>
        <c:axId val="6270310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численность по  Стайну</a:t>
                </a:r>
              </a:p>
            </c:rich>
          </c:tx>
          <c:layout>
            <c:manualLayout>
              <c:xMode val="edge"/>
              <c:yMode val="edge"/>
              <c:x val="5.9460116029185821E-2"/>
              <c:y val="0.30638611561114754"/>
            </c:manualLayout>
          </c:layout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crossAx val="62590336"/>
        <c:crosses val="autoZero"/>
        <c:crossBetween val="between"/>
      </c:valAx>
    </c:plotArea>
    <c:plotVisOnly val="1"/>
  </c:chart>
  <c:txPr>
    <a:bodyPr/>
    <a:lstStyle/>
    <a:p>
      <a:pPr>
        <a:defRPr b="1">
          <a:solidFill>
            <a:schemeClr val="tx2"/>
          </a:solidFill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AD545-9F5F-4FD7-9EF3-B4B93840E6E6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C7D17-F365-4C10-B8E3-45A72CF92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C7D17-F365-4C10-B8E3-45A72CF92DE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C7D17-F365-4C10-B8E3-45A72CF92DE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C2B0928-772B-495D-90EC-EC049DB9A94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4AC0ED1-0A8C-43AD-A938-FB4E70E18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928-772B-495D-90EC-EC049DB9A94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0ED1-0A8C-43AD-A938-FB4E70E18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928-772B-495D-90EC-EC049DB9A94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0ED1-0A8C-43AD-A938-FB4E70E18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928-772B-495D-90EC-EC049DB9A94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0ED1-0A8C-43AD-A938-FB4E70E18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928-772B-495D-90EC-EC049DB9A94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0ED1-0A8C-43AD-A938-FB4E70E18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928-772B-495D-90EC-EC049DB9A94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0ED1-0A8C-43AD-A938-FB4E70E18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928-772B-495D-90EC-EC049DB9A94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0ED1-0A8C-43AD-A938-FB4E70E18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928-772B-495D-90EC-EC049DB9A94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0ED1-0A8C-43AD-A938-FB4E70E18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928-772B-495D-90EC-EC049DB9A94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0ED1-0A8C-43AD-A938-FB4E70E18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928-772B-495D-90EC-EC049DB9A94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0ED1-0A8C-43AD-A938-FB4E70E18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928-772B-495D-90EC-EC049DB9A94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0ED1-0A8C-43AD-A938-FB4E70E18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928-772B-495D-90EC-EC049DB9A94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0ED1-0A8C-43AD-A938-FB4E70E18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928-772B-495D-90EC-EC049DB9A94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0ED1-0A8C-43AD-A938-FB4E70E18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928-772B-495D-90EC-EC049DB9A94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0ED1-0A8C-43AD-A938-FB4E70E18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928-772B-495D-90EC-EC049DB9A94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0ED1-0A8C-43AD-A938-FB4E70E18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928-772B-495D-90EC-EC049DB9A94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0ED1-0A8C-43AD-A938-FB4E70E18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928-772B-495D-90EC-EC049DB9A94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0ED1-0A8C-43AD-A938-FB4E70E18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2B0928-772B-495D-90EC-EC049DB9A94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AC0ED1-0A8C-43AD-A938-FB4E70E186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C2B0928-772B-495D-90EC-EC049DB9A94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4AC0ED1-0A8C-43AD-A938-FB4E70E18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928-772B-495D-90EC-EC049DB9A94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0ED1-0A8C-43AD-A938-FB4E70E18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928-772B-495D-90EC-EC049DB9A94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0ED1-0A8C-43AD-A938-FB4E70E18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928-772B-495D-90EC-EC049DB9A94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0ED1-0A8C-43AD-A938-FB4E70E18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C2B0928-772B-495D-90EC-EC049DB9A94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4AC0ED1-0A8C-43AD-A938-FB4E70E18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B0928-772B-495D-90EC-EC049DB9A94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C0ED1-0A8C-43AD-A938-FB4E70E18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hyperlink" Target="http://www.helicobakter.ru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imgdb.ru/view.php?i=tk87m9mk_39128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biovisible.com/images/images/Bacillus%20subtilis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cs typeface="Andalus" pitchFamily="18" charset="-78"/>
              </a:rPr>
              <a:t>«</a:t>
            </a:r>
            <a:r>
              <a:rPr lang="ru-RU" b="1" dirty="0" smtClean="0">
                <a:solidFill>
                  <a:srgbClr val="00B050"/>
                </a:solidFill>
                <a:cs typeface="Andalus" pitchFamily="18" charset="-78"/>
              </a:rPr>
              <a:t>Аптека на вашем окне!</a:t>
            </a:r>
            <a:r>
              <a:rPr lang="ru-RU" dirty="0" smtClean="0">
                <a:solidFill>
                  <a:srgbClr val="00B050"/>
                </a:solidFill>
                <a:cs typeface="Andalus" pitchFamily="18" charset="-78"/>
              </a:rPr>
              <a:t>» </a:t>
            </a:r>
            <a:endParaRPr lang="ru-RU" dirty="0">
              <a:solidFill>
                <a:srgbClr val="00B050"/>
              </a:solidFill>
              <a:cs typeface="Andalus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293096"/>
            <a:ext cx="3744416" cy="216024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Исполнитель проекта: Камалов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Фаниль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-  ученик 10г класса гимназии №102</a:t>
            </a:r>
          </a:p>
          <a:p>
            <a:pPr>
              <a:lnSpc>
                <a:spcPct val="170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Научный руководитель – учитель биологии высшей квалификации гимназии №102 Орлов Олег Игоревич</a:t>
            </a:r>
          </a:p>
          <a:p>
            <a:pPr>
              <a:lnSpc>
                <a:spcPct val="170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froxy@inbox.ru)</a:t>
            </a:r>
            <a:endParaRPr lang="ru-RU" dirty="0" smtClean="0"/>
          </a:p>
          <a:p>
            <a:pPr>
              <a:lnSpc>
                <a:spcPct val="170000"/>
              </a:lnSpc>
            </a:pPr>
            <a:r>
              <a:rPr lang="ru-RU" sz="3200" b="1" dirty="0" smtClean="0"/>
              <a:t>Авторы выражают исключительную благодарность всем кто в той или иной степени способствовал реализации данного проекта, но особенно: В.В. </a:t>
            </a:r>
            <a:r>
              <a:rPr lang="ru-RU" sz="3200" b="1" dirty="0" err="1" smtClean="0"/>
              <a:t>Зобову</a:t>
            </a:r>
            <a:r>
              <a:rPr lang="ru-RU" sz="3200" b="1" dirty="0" smtClean="0"/>
              <a:t> (д.б.н.),  А.Д. Волошиной (к.б.н.), Е. </a:t>
            </a:r>
            <a:r>
              <a:rPr lang="ru-RU" sz="3200" b="1" dirty="0" err="1" smtClean="0"/>
              <a:t>Захватовой</a:t>
            </a:r>
            <a:r>
              <a:rPr lang="ru-RU" sz="3200" b="1" dirty="0" smtClean="0"/>
              <a:t> ученице гимназии, а так же добровольцам участвующих в экспериментах. Р</a:t>
            </a:r>
            <a:r>
              <a:rPr lang="en-US" sz="3200" b="1" dirty="0" smtClean="0"/>
              <a:t>.s. </a:t>
            </a:r>
            <a:r>
              <a:rPr lang="ru-RU" sz="3200" b="1" dirty="0" smtClean="0"/>
              <a:t>никто из животных вивария не пострадал. </a:t>
            </a:r>
            <a:endParaRPr lang="ru-RU" sz="3200" b="1" dirty="0"/>
          </a:p>
        </p:txBody>
      </p:sp>
      <p:pic>
        <p:nvPicPr>
          <p:cNvPr id="7" name="Picture 7" descr="C:\Users\Олег\Desktop\К презентации по ХЛОРЕЛЛЕ\Х на окне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628800"/>
            <a:ext cx="1656184" cy="1794198"/>
          </a:xfrm>
          <a:prstGeom prst="rect">
            <a:avLst/>
          </a:prstGeom>
          <a:noFill/>
          <a:ln w="25400" cmpd="sng">
            <a:solidFill>
              <a:srgbClr val="00B0F0"/>
            </a:solidFill>
          </a:ln>
        </p:spPr>
      </p:pic>
      <p:pic>
        <p:nvPicPr>
          <p:cNvPr id="1028" name="Picture 4" descr="C:\Users\Олег\Desktop\К презентации по ХЛОРЕЛЛЕ\Конверт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2160240" cy="1800200"/>
          </a:xfrm>
          <a:prstGeom prst="rect">
            <a:avLst/>
          </a:prstGeom>
          <a:noFill/>
          <a:ln w="25400" cmpd="sng">
            <a:solidFill>
              <a:srgbClr val="00B0F0"/>
            </a:solidFill>
            <a:prstDash val="sysDot"/>
          </a:ln>
        </p:spPr>
      </p:pic>
      <p:pic>
        <p:nvPicPr>
          <p:cNvPr id="1029" name="Picture 5" descr="C:\Users\Олег\Desktop\chlvulgaris-960x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628800"/>
            <a:ext cx="1813956" cy="1800200"/>
          </a:xfrm>
          <a:prstGeom prst="rect">
            <a:avLst/>
          </a:prstGeom>
          <a:noFill/>
          <a:ln w="25400" cmpd="sng">
            <a:solidFill>
              <a:srgbClr val="00B0F0"/>
            </a:solidFill>
          </a:ln>
        </p:spPr>
      </p:pic>
      <p:cxnSp>
        <p:nvCxnSpPr>
          <p:cNvPr id="16" name="Прямая со стрелкой 15"/>
          <p:cNvCxnSpPr/>
          <p:nvPr/>
        </p:nvCxnSpPr>
        <p:spPr>
          <a:xfrm>
            <a:off x="1187624" y="1412776"/>
            <a:ext cx="6696744" cy="72008"/>
          </a:xfrm>
          <a:prstGeom prst="straightConnector1">
            <a:avLst/>
          </a:prstGeom>
          <a:ln w="44450">
            <a:solidFill>
              <a:schemeClr val="bg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Олег\Desktop\Боло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628800"/>
            <a:ext cx="1872208" cy="1800200"/>
          </a:xfrm>
          <a:prstGeom prst="rect">
            <a:avLst/>
          </a:prstGeom>
          <a:noFill/>
          <a:ln w="25400" cmpd="sng">
            <a:solidFill>
              <a:srgbClr val="00B0F0"/>
            </a:solidFill>
          </a:ln>
        </p:spPr>
      </p:pic>
      <p:pic>
        <p:nvPicPr>
          <p:cNvPr id="4" name="Picture 4" descr="C:\Users\Олег\Desktop\Фильтровалка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420888"/>
            <a:ext cx="538223" cy="5589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2" name="Picture 3" descr="C:\Users\Олег\Desktop\Захватова Елизавет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1512168" cy="2255437"/>
          </a:xfrm>
          <a:prstGeom prst="rect">
            <a:avLst/>
          </a:prstGeom>
          <a:noFill/>
          <a:ln w="25400" cmpd="sng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7504" y="3933056"/>
            <a:ext cx="2123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Захватова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Елизавета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куратор проекта 2013-2014гг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ег\Desktop\Фаниль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4347102"/>
            <a:ext cx="3000333" cy="2250250"/>
          </a:xfrm>
          <a:prstGeom prst="rect">
            <a:avLst/>
          </a:prstGeom>
          <a:noFill/>
          <a:ln w="25400" cmpd="sng">
            <a:solidFill>
              <a:schemeClr val="accent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979712" y="4005064"/>
            <a:ext cx="36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Камалов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Фаниль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куратор проекта 2015-2016гг.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ег\Pictures\Хелиобактор пилор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36" y="1340768"/>
            <a:ext cx="3166492" cy="3166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ег\Pictures\Язва желуд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8017"/>
            <a:ext cx="4857750" cy="323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ег\Pictures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12698"/>
            <a:ext cx="2260751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Олег\Pictures\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34056"/>
            <a:ext cx="2160240" cy="1878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Олег\Pictures\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12698"/>
            <a:ext cx="2397050" cy="1800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39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Helicobacter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pilori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(фотографии бактерий и их воздействие на пищеварительную систему взяты с сайта -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www.helicobakter.ru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Эксперимент №3 – нами отмечено 2а случая из 2х по ликвидации  патогенной бактерии под воздействием суспензии Хлореллы овалис.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6696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99392"/>
            <a:ext cx="8686800" cy="151216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Эксперимент №4. Лабораторные крысы и мыши активно поглощают древесные опилки - осины, пропитанные одноклеточными зелеными водорослями (В), просто пропитанные обычной водой опилки (А)  не вызывали интерес у под подопытных крыс и мышей.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urka\Desktop\Водоросли к слайдам\Обычные опилки в воде 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857364"/>
            <a:ext cx="2076181" cy="2106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urka\Desktop\Водоросли к слайдам\Опилки в темноте пропитанные хлореллой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18224"/>
            <a:ext cx="2213440" cy="2213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urka\Desktop\Крысы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65" y="4149080"/>
            <a:ext cx="3493126" cy="2611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urka\Desktop\Фотокрыс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92798"/>
            <a:ext cx="3240360" cy="2527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2823" y="29249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9249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7852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ег\Desktop\Установка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7"/>
            <a:ext cx="3528391" cy="5184576"/>
          </a:xfrm>
          <a:prstGeom prst="rect">
            <a:avLst/>
          </a:prstGeom>
          <a:noFill/>
          <a:ln w="38100" cmpd="sng"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3075" name="Picture 3" descr="C:\Users\Олег\Desktop\chlvulgaris-960x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17032"/>
            <a:ext cx="1956217" cy="2761719"/>
          </a:xfrm>
          <a:prstGeom prst="rect">
            <a:avLst/>
          </a:prstGeom>
          <a:noFill/>
          <a:ln w="38100" cmpd="sng"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Структура   разбиения  работ  </a:t>
            </a:r>
            <a:r>
              <a:rPr lang="ru-RU" sz="2400" b="1" dirty="0" err="1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логистического</a:t>
            </a:r>
            <a:r>
              <a:rPr lang="ru-RU" sz="2400" b="1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проекта</a:t>
            </a:r>
          </a:p>
          <a:p>
            <a:r>
              <a:rPr lang="en-US" b="1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Поддержание смеси маточных культур:</a:t>
            </a:r>
            <a:r>
              <a:rPr lang="en-US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 -</a:t>
            </a:r>
            <a:r>
              <a:rPr lang="ru-RU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Chlorella </a:t>
            </a:r>
            <a:r>
              <a:rPr lang="en-US" dirty="0" err="1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ovalis</a:t>
            </a:r>
            <a:r>
              <a:rPr lang="ru-RU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Closterium</a:t>
            </a:r>
            <a:r>
              <a:rPr lang="en-US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incurvun</a:t>
            </a:r>
            <a:r>
              <a:rPr lang="ru-RU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83671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Простая домашняя установка для культивирования водорослей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268760"/>
            <a:ext cx="413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2. </a:t>
            </a:r>
            <a:r>
              <a:rPr lang="ru-RU" sz="1400" b="1" dirty="0" smtClean="0"/>
              <a:t>Зиготы </a:t>
            </a:r>
            <a:r>
              <a:rPr lang="en-US" sz="1400" b="1" dirty="0" smtClean="0"/>
              <a:t>  (</a:t>
            </a:r>
            <a:r>
              <a:rPr lang="ru-RU" sz="1400" b="1" dirty="0" smtClean="0"/>
              <a:t>Интернет фото) </a:t>
            </a:r>
            <a:r>
              <a:rPr lang="en-US" sz="1400" b="1" dirty="0" smtClean="0"/>
              <a:t> </a:t>
            </a:r>
            <a:r>
              <a:rPr lang="ru-RU" sz="1400" b="1" dirty="0" smtClean="0"/>
              <a:t>оболочка</a:t>
            </a:r>
            <a:r>
              <a:rPr lang="en-US" sz="1400" b="1" dirty="0" smtClean="0"/>
              <a:t> -</a:t>
            </a:r>
            <a:r>
              <a:rPr lang="ru-RU" sz="1400" b="1" dirty="0" smtClean="0"/>
              <a:t> </a:t>
            </a:r>
            <a:r>
              <a:rPr lang="en-US" sz="1400" b="1" dirty="0" err="1" smtClean="0"/>
              <a:t>c</a:t>
            </a:r>
            <a:r>
              <a:rPr lang="ru-RU" sz="1400" b="1" dirty="0" err="1" smtClean="0"/>
              <a:t>порополенин</a:t>
            </a:r>
            <a:endParaRPr lang="ru-RU" sz="1400" b="1" dirty="0"/>
          </a:p>
        </p:txBody>
      </p:sp>
      <p:pic>
        <p:nvPicPr>
          <p:cNvPr id="1026" name="Picture 2" descr="C:\Users\Олег\Desktop\Клостериум , спаирогира, диатомовы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717032"/>
            <a:ext cx="2016224" cy="2738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027" name="Picture 3" descr="C:\Users\Олег\Desktop\Closterium incurvum\Зигот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2132856"/>
            <a:ext cx="2016224" cy="144882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1028" name="Picture 4" descr="C:\Users\Олег\Desktop\hello_html_5b3ce7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2132856"/>
            <a:ext cx="1944216" cy="1476980"/>
          </a:xfrm>
          <a:prstGeom prst="rect">
            <a:avLst/>
          </a:prstGeom>
          <a:noFill/>
          <a:ln w="22225"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932040" y="170080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Chlorella </a:t>
            </a:r>
            <a:r>
              <a:rPr lang="en-US" dirty="0" err="1" smtClean="0"/>
              <a:t>ovalis</a:t>
            </a:r>
            <a:r>
              <a:rPr lang="en-US" dirty="0" smtClean="0"/>
              <a:t>           </a:t>
            </a:r>
            <a:r>
              <a:rPr lang="en-US" dirty="0" err="1" smtClean="0"/>
              <a:t>Closterium</a:t>
            </a:r>
            <a:r>
              <a:rPr lang="en-US" dirty="0" smtClean="0"/>
              <a:t> </a:t>
            </a:r>
            <a:r>
              <a:rPr lang="en-US" dirty="0" err="1" smtClean="0"/>
              <a:t>incurvum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ег\Desktop\chlvulgaris-960x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3816424" cy="5081142"/>
          </a:xfrm>
          <a:prstGeom prst="rect">
            <a:avLst/>
          </a:prstGeom>
          <a:noFill/>
          <a:ln w="38100" cmpd="sng"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3" name="Стрелка вправо 2"/>
          <p:cNvSpPr/>
          <p:nvPr/>
        </p:nvSpPr>
        <p:spPr>
          <a:xfrm>
            <a:off x="4499992" y="3717032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Олег\Desktop\К презентации по ХЛОРЕЛЛЕ\Х ворон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484784"/>
            <a:ext cx="3073400" cy="5084192"/>
          </a:xfrm>
          <a:prstGeom prst="rect">
            <a:avLst/>
          </a:prstGeom>
          <a:noFill/>
          <a:ln w="38100" cmpd="sng"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II</a:t>
            </a:r>
            <a:r>
              <a:rPr lang="ru-RU" sz="2000" b="1" dirty="0"/>
              <a:t>.</a:t>
            </a:r>
            <a:r>
              <a:rPr lang="en-US" sz="2000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Отделение от суспензии – хлореллы и апланоспор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052736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2</a:t>
            </a:r>
            <a:r>
              <a:rPr lang="ru-RU" sz="1400" b="1" dirty="0" smtClean="0"/>
              <a:t>. Суспензия Хлореллы овалис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692696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764704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3.Фильтрование суспензии, как способ отделения апланоспор, заполняющих фильтр</a:t>
            </a:r>
            <a:endParaRPr lang="ru-RU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ег\Desktop\К презентации по ХЛОРЕЛЛЕ\Х воро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073400" cy="5084192"/>
          </a:xfrm>
          <a:prstGeom prst="rect">
            <a:avLst/>
          </a:prstGeom>
          <a:noFill/>
          <a:ln w="38100" cmpd="sng"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3" name="Picture 5" descr="C:\Users\Олег\Desktop\К презентации по ХЛОРЕЛЛЕ\Фильтр с хлореллой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2088232" cy="2010166"/>
          </a:xfrm>
          <a:prstGeom prst="rect">
            <a:avLst/>
          </a:prstGeom>
          <a:noFill/>
          <a:ln w="19050" cmpd="sng"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Получение апланоспор, которыми будут пропитаны фильтры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Фильтрование суспензии, как способ отделения апланоспор, заполняющих фильтр</a:t>
            </a:r>
            <a:endParaRPr lang="ru-RU" sz="14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635896" y="2852936"/>
            <a:ext cx="1440160" cy="64807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Олег\Desktop\Фильтровалка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77072"/>
            <a:ext cx="2114875" cy="2217812"/>
          </a:xfrm>
          <a:prstGeom prst="rect">
            <a:avLst/>
          </a:prstGeom>
          <a:noFill/>
          <a:ln w="22225" cmpd="sng">
            <a:solidFill>
              <a:srgbClr val="00B0F0"/>
            </a:solidFill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3635896" y="4005064"/>
            <a:ext cx="1440160" cy="43204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48064" y="98072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4. Фильтровальная бумага с апланоспорами</a:t>
            </a:r>
            <a:endParaRPr lang="ru-RU" sz="14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452320" y="2492896"/>
            <a:ext cx="864096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452320" y="5157192"/>
            <a:ext cx="864096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80312" y="227687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просушка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380312" y="494116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просушка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ег\Desktop\Фильтровалка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2114875" cy="2217812"/>
          </a:xfrm>
          <a:prstGeom prst="rect">
            <a:avLst/>
          </a:prstGeom>
          <a:noFill/>
          <a:ln w="22225" cmpd="sng"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548680"/>
            <a:ext cx="622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IV. </a:t>
            </a:r>
            <a:r>
              <a:rPr lang="ru-RU" dirty="0" smtClean="0"/>
              <a:t>Закладка фильтра в конверт для пересылки</a:t>
            </a:r>
            <a:endParaRPr lang="ru-RU" dirty="0"/>
          </a:p>
        </p:txBody>
      </p:sp>
      <p:pic>
        <p:nvPicPr>
          <p:cNvPr id="6146" name="Picture 2" descr="C:\Users\Олег\Desktop\Конве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628800"/>
            <a:ext cx="4446439" cy="3520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84168" y="3861048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Лаборатория экспериментальной экологии школьников Татарстан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987824" y="321297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ег\Desktop\Конве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2910364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2" descr="C:\Users\Олег\Desktop\Фильтровалка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00808"/>
            <a:ext cx="1496882" cy="1569740"/>
          </a:xfrm>
          <a:prstGeom prst="rect">
            <a:avLst/>
          </a:prstGeom>
          <a:noFill/>
          <a:ln w="22225" cmpd="sng">
            <a:solidFill>
              <a:srgbClr val="00B0F0"/>
            </a:solidFill>
          </a:ln>
        </p:spPr>
      </p:pic>
      <p:pic>
        <p:nvPicPr>
          <p:cNvPr id="8194" name="Picture 2" descr="C:\Users\Олег\Desktop\К ПРЕЗЕНТАЦИИ по ХЛОРЕЛЛЕ\Х на окн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708920"/>
            <a:ext cx="2895600" cy="3860800"/>
          </a:xfrm>
          <a:prstGeom prst="rect">
            <a:avLst/>
          </a:prstGeom>
          <a:noFill/>
          <a:ln w="38100"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7632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Извлеченный фильтр из конверта и помещенный в колодезную воду распространяет апланоспоры, что способствует повышению численности хлореллы до 0.2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rot="16200000" flipH="1">
            <a:off x="3239852" y="1016732"/>
            <a:ext cx="576064" cy="504056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rot="16200000" flipH="1">
            <a:off x="5328084" y="2096852"/>
            <a:ext cx="576064" cy="504056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3429001"/>
            <a:ext cx="52200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1400" dirty="0" smtClean="0"/>
          </a:p>
          <a:p>
            <a:pPr marL="342900" indent="-3429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Структура разбиения работ (СРР)</a:t>
            </a:r>
          </a:p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Рабочие пакеты</a:t>
            </a:r>
            <a:r>
              <a:rPr lang="ru-RU" sz="1400" dirty="0" smtClean="0"/>
              <a:t>:</a:t>
            </a:r>
          </a:p>
          <a:p>
            <a:pPr marL="342900" indent="-342900"/>
            <a:r>
              <a:rPr lang="ru-RU" sz="1400" dirty="0" smtClean="0"/>
              <a:t>(продавца)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Поддержание «маточной»  культуры</a:t>
            </a:r>
            <a:r>
              <a:rPr lang="en-US" sz="1400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 -</a:t>
            </a:r>
            <a:r>
              <a:rPr lang="ru-RU" sz="1400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Chlorella </a:t>
            </a:r>
            <a:r>
              <a:rPr lang="en-US" sz="1400" dirty="0" err="1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ovalis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Отделение от суспензии – хлореллы и апланоспор =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+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Отделение от суспензии – хлореллы и апланоспор = +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Закладка фильтра в конверт для пересылки и сама пересылка = +</a:t>
            </a:r>
          </a:p>
          <a:p>
            <a:pPr marL="342900" indent="-342900"/>
            <a:r>
              <a:rPr lang="ru-RU" sz="1400" dirty="0" smtClean="0"/>
              <a:t>(пользователя)</a:t>
            </a:r>
          </a:p>
          <a:p>
            <a:pPr marL="342900" indent="-342900">
              <a:buAutoNum type="arabicPeriod" startAt="5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Извлеченный фильтр из конверта и помещенный в колодезную воду распространяет апланоспоры, растущие до имаго в массе заполняющие сосуд (проверено в эксперименте) = +</a:t>
            </a:r>
          </a:p>
          <a:p>
            <a:pPr marL="342900" indent="-342900">
              <a:buAutoNum type="arabicPeriod" startAt="5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ег\Desktop\К презентации по ХЛОРЕЛЛЕ\Россия -Каза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515350" cy="5295131"/>
          </a:xfrm>
          <a:prstGeom prst="rect">
            <a:avLst/>
          </a:prstGeom>
          <a:noFill/>
          <a:ln w="44450" cmpd="sng">
            <a:solidFill>
              <a:srgbClr val="00B0F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339752" y="3284984"/>
            <a:ext cx="930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dobe Gothic Std B" pitchFamily="34" charset="-128"/>
                <a:ea typeface="Adobe Gothic Std B" pitchFamily="34" charset="-128"/>
              </a:rPr>
              <a:t>KAZAN</a:t>
            </a:r>
            <a:endParaRPr lang="ru-RU" dirty="0">
              <a:solidFill>
                <a:srgbClr val="00B0F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99792" y="357301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3203848" y="3068960"/>
            <a:ext cx="3312368" cy="504056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987824" y="3717032"/>
            <a:ext cx="3960440" cy="79208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411760" y="4797152"/>
            <a:ext cx="216024" cy="576064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123728" y="2492896"/>
            <a:ext cx="504056" cy="79208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899592" y="3717032"/>
            <a:ext cx="1728192" cy="216024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339752" y="3789040"/>
            <a:ext cx="360040" cy="504056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3528" y="18864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ru-RU" sz="1600" dirty="0" smtClean="0"/>
              <a:t>Отсылка  «материала»  почтовыми   переводами - ………….</a:t>
            </a:r>
            <a:endParaRPr lang="ru-RU" sz="1600" dirty="0"/>
          </a:p>
        </p:txBody>
      </p:sp>
      <p:pic>
        <p:nvPicPr>
          <p:cNvPr id="7170" name="Picture 2" descr="C:\Users\Олег\Desktop\К ПРЕЗЕНТАЦИИ по ХЛОРЕЛЛЕ\Конверт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636912"/>
            <a:ext cx="635000" cy="520700"/>
          </a:xfrm>
          <a:prstGeom prst="rect">
            <a:avLst/>
          </a:prstGeom>
          <a:noFill/>
        </p:spPr>
      </p:pic>
      <p:pic>
        <p:nvPicPr>
          <p:cNvPr id="7171" name="Picture 3" descr="C:\Users\Олег\Desktop\К ПРЕЗЕНТАЦИИ по ХЛОРЕЛЛЕ\Конверт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132856"/>
            <a:ext cx="370215" cy="361697"/>
          </a:xfrm>
          <a:prstGeom prst="rect">
            <a:avLst/>
          </a:prstGeom>
          <a:noFill/>
        </p:spPr>
      </p:pic>
      <p:pic>
        <p:nvPicPr>
          <p:cNvPr id="7172" name="Picture 4" descr="C:\Users\Олег\Desktop\К ПРЕЗЕНТАЦИИ по ХЛОРЕЛЛЕ\Конверт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439073" cy="360040"/>
          </a:xfrm>
          <a:prstGeom prst="rect">
            <a:avLst/>
          </a:prstGeom>
          <a:noFill/>
        </p:spPr>
      </p:pic>
      <p:pic>
        <p:nvPicPr>
          <p:cNvPr id="7173" name="Picture 5" descr="C:\Users\Олег\Desktop\К ПРЕЗЕНТАЦИИ по ХЛОРЕЛЛЕ\Конверт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365104"/>
            <a:ext cx="500292" cy="4320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7344816" cy="743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Хлорелла овалис, так и Клостериум инкурвум обладают  широким диапазоном экологической валентности, что позволяем им легко приспосабливаться к меняющимся условиям среды, но и: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а. Заселять водоемы вытесняя сине-зеленые водоросли.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б. Обеспечивая первичный трофический уровень в виде корма беспозвоночных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гидробионтов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в. Создавать водную «среду» пригодную не только для обитателей водоемов, 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но и для использования человеком.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Оба вида элементарно просто культивируются в условиях обычной городской квартиры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и обладая рядом «полезных» свойств, могут быть использованы для лечения рада заболеваний:  гастрит – причины которого вызваны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Helicobacter pylori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, сыпи Золотистого стафилококка, подавление синегнойной палочки и как минерально-витаминный концентрат., пригодный и для всякого рода очищающих масок для лица. 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протяжении трех лет на смеси водорослей поддерживается лабораторная популяция 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Simocephalus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vetulus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ветвистоусый рачок используемый нами, как живой корм молоди рыб и как вариант пополнения видового состава ракообразных реки Казанки и озера Кабан.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Традиционно водоросли могут быть использованы в воспроизводстве плодородия почв, рациональному природопользованию, созданию адаптивно- ландшафтных систем земледелия.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80977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Выводы: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Определен метод, который  на протяжении трех лет позволяет поддерживать культуры 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одноклеточных водорослей (маточная культура).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Создана  </a:t>
            </a:r>
            <a:r>
              <a:rPr lang="ru-RU" sz="1400" b="1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структура   разбиения  работ  </a:t>
            </a:r>
            <a:r>
              <a:rPr lang="ru-RU" sz="1400" b="1" dirty="0" err="1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логистического</a:t>
            </a:r>
            <a:r>
              <a:rPr lang="ru-RU" sz="1400" b="1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 </a:t>
            </a:r>
            <a:r>
              <a:rPr lang="ru-RU" sz="1400" b="1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проекта по обеспечению «желающих» 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приобрести – продукт и уже самостоятельно довести концентрацию водорослей до биологически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активного состояния: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ru-RU" sz="1400" b="1" dirty="0" smtClean="0">
              <a:latin typeface="Times New Roman" pitchFamily="18" charset="0"/>
              <a:ea typeface="Adobe Gothic Std B" pitchFamily="34" charset="-128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ru-RU" sz="1400" b="1" dirty="0" smtClean="0">
              <a:latin typeface="Times New Roman" pitchFamily="18" charset="0"/>
              <a:ea typeface="Adobe Gothic Std B" pitchFamily="34" charset="-128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Олег\Desktop\Установк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1440159" cy="2116153"/>
          </a:xfrm>
          <a:prstGeom prst="rect">
            <a:avLst/>
          </a:prstGeom>
          <a:noFill/>
          <a:ln w="38100" cmpd="sng"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4" name="Picture 3" descr="C:\Users\Олег\Desktop\К презентации по ХЛОРЕЛЛЕ\Х воро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140968"/>
            <a:ext cx="1262339" cy="2088232"/>
          </a:xfrm>
          <a:prstGeom prst="rect">
            <a:avLst/>
          </a:prstGeom>
          <a:noFill/>
          <a:ln w="38100" cmpd="sng"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5" name="Picture 2" descr="C:\Users\Олег\Desktop\Фильтровалка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501008"/>
            <a:ext cx="1428217" cy="1497732"/>
          </a:xfrm>
          <a:prstGeom prst="rect">
            <a:avLst/>
          </a:prstGeom>
          <a:noFill/>
          <a:ln w="22225" cmpd="sng">
            <a:solidFill>
              <a:srgbClr val="00B0F0"/>
            </a:solidFill>
          </a:ln>
        </p:spPr>
      </p:pic>
      <p:pic>
        <p:nvPicPr>
          <p:cNvPr id="6" name="Picture 2" descr="C:\Users\Олег\Desktop\Конвер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501008"/>
            <a:ext cx="1818978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2" descr="C:\Users\Олег\Desktop\К ПРЕЗЕНТАЦИИ по ХЛОРЕЛЛЕ\Х на окн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3284984"/>
            <a:ext cx="1403648" cy="1871530"/>
          </a:xfrm>
          <a:prstGeom prst="rect">
            <a:avLst/>
          </a:prstGeom>
          <a:noFill/>
          <a:ln w="38100"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827584" y="5445224"/>
            <a:ext cx="7272808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536" y="2780928"/>
            <a:ext cx="104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Установка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278092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Фильтрация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314096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Фильтр со спорами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072" y="3212976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Письмо с фильтром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7776" y="292494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Суспензия водорослей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5661248"/>
            <a:ext cx="81173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Традиционно водоросли могут быть использованы в рациональном землепользовании, </a:t>
            </a:r>
          </a:p>
          <a:p>
            <a:pPr marL="342900" indent="-3429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улучшению плодородию почв – зеленые удобрения, оздоровлению водных бассейнов Республики.</a:t>
            </a:r>
          </a:p>
          <a:p>
            <a:pPr marL="342900" indent="-34290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Цель работы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43251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Задачи работы: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Обобщить данные Интернет сайтов применительно к случаям культивирования водоросли Хлореллы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Клостериума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условиях приближенных к полевым.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Проверить опытным путем   на базе лаборатории микробиологии ИОФХ им. А.Е. Арбузова, данные литературных источников,  о бактерицидных свойствах суспензии хлореллы, на социально – значимых видах как: Золотистый стафилококк,  Синегнойная палочка.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Проверить опытным путем возможность предпочтения древесины Осины, (лабораторной популяцией крыс) пропитанной суспензией хлореллы, для -возможно подкорма с.х. животных.</a:t>
            </a:r>
          </a:p>
          <a:p>
            <a:pPr marL="342900" indent="-342900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Заселять водоемы вытесняя сине-зеленые водоросли.</a:t>
            </a:r>
          </a:p>
          <a:p>
            <a:pPr marL="342900" indent="-342900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Обеспечивая первичный трофический уровень в виде корма беспозвоночных гидробионтов</a:t>
            </a:r>
          </a:p>
          <a:p>
            <a:pPr marL="342900" indent="-342900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Создавать водную «среду» пригодную не только для обитателей водоемов, но и для использования человеком.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Традиционно водоросли могут быть использованы в воспроизводстве плодородия почв, рациональному природопользованию, созданию адаптивно- ландшафтных систем земледелия.</a:t>
            </a:r>
            <a:r>
              <a:rPr lang="ru-RU" sz="1600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Chlorella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sp.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(перевод с сайта) «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Cun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Chlorella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1. Нормализует пищеварение, особенно в толстом кишечнике, и содействует развитию полезной кишечной микрофлоры, улучшает функцию кишечников и перистальтику</a:t>
            </a:r>
          </a:p>
          <a:p>
            <a:r>
              <a:rPr lang="ru-RU" dirty="0" smtClean="0"/>
              <a:t>подкрепляет естественную обороноспособность организма.</a:t>
            </a:r>
          </a:p>
          <a:p>
            <a:r>
              <a:rPr lang="ru-RU" dirty="0" smtClean="0"/>
              <a:t>2. Избавляет организм от ядовитых  и химических веществ, тяжелых металлов</a:t>
            </a:r>
          </a:p>
          <a:p>
            <a:r>
              <a:rPr lang="ru-RU" dirty="0" smtClean="0"/>
              <a:t>оказывает благоприятное влияние на образование крови и активность белых кровяных клеток.</a:t>
            </a:r>
          </a:p>
          <a:p>
            <a:r>
              <a:rPr lang="ru-RU" dirty="0" smtClean="0"/>
              <a:t>3. Отлично действует на регенерацию тканей, деление и рост клеток</a:t>
            </a:r>
          </a:p>
          <a:p>
            <a:r>
              <a:rPr lang="ru-RU" dirty="0" smtClean="0"/>
              <a:t>снижает кислотность внутренней среды.</a:t>
            </a:r>
          </a:p>
          <a:p>
            <a:r>
              <a:rPr lang="ru-RU" dirty="0" smtClean="0"/>
              <a:t>4. Снижает уровень холестерина в крови, улучшает функцию печени,</a:t>
            </a:r>
          </a:p>
          <a:p>
            <a:r>
              <a:rPr lang="ru-RU" dirty="0" smtClean="0"/>
              <a:t>очищает кровь, благодаря чему оказывает выраженное предохранительное влияние на печень и почки.</a:t>
            </a:r>
          </a:p>
          <a:p>
            <a:r>
              <a:rPr lang="ru-RU" dirty="0" smtClean="0"/>
              <a:t>5. Участвует в нейтрализации свободных радикалов, замедляет старение организма,</a:t>
            </a:r>
          </a:p>
          <a:p>
            <a:r>
              <a:rPr lang="ru-RU" dirty="0" smtClean="0"/>
              <a:t> обладает омолаживающим действием содействует общей регенерации организма улучшает качество и состояние кожи.</a:t>
            </a:r>
          </a:p>
          <a:p>
            <a:r>
              <a:rPr lang="ru-RU" dirty="0" smtClean="0"/>
              <a:t>6. Является источником всех важных витаминов, минеральных веществ и аминокислот, включая незаменимые аминокислоты.</a:t>
            </a:r>
          </a:p>
          <a:p>
            <a:r>
              <a:rPr lang="ru-RU" dirty="0" smtClean="0"/>
              <a:t>7. Содержит высокое количество фактора роста хлореллы (CFG) – 10–23%, который считается самой эффективной составляющей частью хлореллы.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И это только незначительный перечень возможностей приписываемых хлорелле, а какое свойство действительно окажется верным – может решить только эксперимент или положительная статистика медицинских показателей!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395536" y="5517232"/>
            <a:ext cx="7488832" cy="144016"/>
          </a:xfrm>
          <a:prstGeom prst="rightArrow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Минус 9"/>
          <p:cNvSpPr/>
          <p:nvPr/>
        </p:nvSpPr>
        <p:spPr>
          <a:xfrm>
            <a:off x="3995936" y="908720"/>
            <a:ext cx="288032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9807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  2300 +\- 4.8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5949280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Уменьшение количества клеток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золотистого стафилококка </a:t>
            </a:r>
            <a:r>
              <a:rPr lang="ru-RU" dirty="0" smtClean="0">
                <a:solidFill>
                  <a:srgbClr val="000000"/>
                </a:solidFill>
              </a:rPr>
              <a:t>при воздействии суспензии одноклеточных зеленых водорослей за трое суток в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77раз! 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134076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Эксперимент №1 в лаборатории ИОФХ им. А.Е. Арбузова показал достоверное уменьшение количества клеток золотистого стафилококка  при воздействии суспензий водорослей на опытные культуры.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07704" y="5085184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30.25 +\-1,07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Picture 2" descr="C:\Users\surka\Desktop\_IGP44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94621"/>
            <a:ext cx="3744416" cy="2650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220486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Волошина Александра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митриевна к.б.н. зав лаб. микробиологии при ИОФХ им. А.Е. Арбузова 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1875" y="565092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 Повторность 80.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2" y="3573016"/>
            <a:ext cx="2291916" cy="1169551"/>
          </a:xfrm>
          <a:prstGeom prst="rect">
            <a:avLst/>
          </a:prstGeom>
          <a:noFill/>
          <a:ln w="25400" cmpd="sng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Среднее количество клеток бактерий в </a:t>
            </a:r>
            <a:r>
              <a:rPr lang="ru-RU" sz="1400" b="1" dirty="0" smtClean="0">
                <a:solidFill>
                  <a:srgbClr val="000000"/>
                </a:solidFill>
              </a:rPr>
              <a:t>опытной</a:t>
            </a:r>
            <a:r>
              <a:rPr lang="ru-RU" sz="1400" dirty="0" smtClean="0">
                <a:solidFill>
                  <a:srgbClr val="000000"/>
                </a:solidFill>
              </a:rPr>
              <a:t>  (Опыт)  культуре куда добавлялась суспензия водорослей 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020" y="2986203"/>
            <a:ext cx="114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67944" y="1124744"/>
            <a:ext cx="144016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19672" y="5085184"/>
            <a:ext cx="1440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940152" y="692696"/>
            <a:ext cx="2376264" cy="1446550"/>
          </a:xfrm>
          <a:prstGeom prst="rect">
            <a:avLst/>
          </a:prstGeom>
          <a:noFill/>
          <a:ln w="25400" cmpd="sng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Среднее количество клеток бактерий в </a:t>
            </a:r>
            <a:r>
              <a:rPr lang="ru-RU" sz="1400" b="1" dirty="0" smtClean="0">
                <a:solidFill>
                  <a:srgbClr val="000000"/>
                </a:solidFill>
              </a:rPr>
              <a:t>контрольной</a:t>
            </a:r>
            <a:r>
              <a:rPr lang="ru-RU" sz="1400" dirty="0" smtClean="0">
                <a:solidFill>
                  <a:srgbClr val="000000"/>
                </a:solidFill>
              </a:rPr>
              <a:t>  (Контроль)  культуре куда  суспензия водорослей не добавлялась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7252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54132" cy="69269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Эксперимент №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2  Воздействие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суспензии зеленых водорослей на численность патогенных бактерий: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836712"/>
            <a:ext cx="8445624" cy="434243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dirty="0" smtClean="0"/>
              <a:t> Синегнойная палочка           Сенная палочка                 Кишечная палочка                             </a:t>
            </a:r>
          </a:p>
          <a:p>
            <a:pPr>
              <a:buFontTx/>
              <a:buNone/>
            </a:pPr>
            <a:r>
              <a:rPr lang="ru-RU" sz="2000" dirty="0" smtClean="0"/>
              <a:t>         </a:t>
            </a:r>
            <a:endParaRPr lang="ru-RU" sz="2000" dirty="0"/>
          </a:p>
        </p:txBody>
      </p:sp>
      <p:pic>
        <p:nvPicPr>
          <p:cNvPr id="43013" name="Picture 5" descr="-5-bmp_tk87m9m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519362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Картинка 24 из 253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2530029" cy="2902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7" name="Picture 9" descr="i?id=332595102-23-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2376264" cy="289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1547664" y="4581128"/>
            <a:ext cx="0" cy="11509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4283968" y="4725144"/>
            <a:ext cx="0" cy="1152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7020272" y="4509120"/>
            <a:ext cx="0" cy="1152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1258888" y="6524625"/>
            <a:ext cx="1512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755576" y="5805264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В 15000 раз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6228184" y="5733256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В  640000 раз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3707904" y="5805264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В 10 раз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76" y="4365104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Уменьшение численности патогенных бактерий в те или иные разы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991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184" y="11663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 Большинство одноклеточных  водорослей , как оказалось, могут использовать и внеклеточное пищеварение ( общая схема), что является </a:t>
            </a:r>
            <a:r>
              <a:rPr lang="ru-RU" sz="2400" b="1" i="1" u="sng" dirty="0" err="1" smtClean="0"/>
              <a:t>миксотрофным</a:t>
            </a:r>
            <a:r>
              <a:rPr lang="ru-RU" sz="2400" b="1" dirty="0" smtClean="0"/>
              <a:t> типом питания</a:t>
            </a:r>
            <a:endParaRPr lang="ru-RU" sz="2400" b="1" dirty="0"/>
          </a:p>
        </p:txBody>
      </p:sp>
      <p:pic>
        <p:nvPicPr>
          <p:cNvPr id="3074" name="Picture 2" descr="C:\Users\Олег\Desktop\Схема пищеварения - модел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" y="1124744"/>
            <a:ext cx="9017024" cy="5733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48478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Рабочая гипотеза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Олег\Desktop\цветность\Вне клеточное пищевар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81" y="2996952"/>
            <a:ext cx="3528392" cy="1722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8322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ег\Desktop\Слизи рогоза+ сахар\Слизи Рогоза фермен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1728192" cy="1462393"/>
          </a:xfrm>
          <a:prstGeom prst="rect">
            <a:avLst/>
          </a:prstGeom>
          <a:noFill/>
        </p:spPr>
      </p:pic>
      <p:pic>
        <p:nvPicPr>
          <p:cNvPr id="2051" name="Picture 3" descr="C:\Users\Олег\Desktop\Слизи рогоза+ сахар\Слизи Рогоза2 фер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924944"/>
            <a:ext cx="1728192" cy="1448098"/>
          </a:xfrm>
          <a:prstGeom prst="rect">
            <a:avLst/>
          </a:prstGeom>
          <a:noFill/>
        </p:spPr>
      </p:pic>
      <p:pic>
        <p:nvPicPr>
          <p:cNvPr id="2052" name="Picture 4" descr="C:\Users\Олег\Desktop\Слизи рогоза+ сахар\Слизи Рогоза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437112"/>
            <a:ext cx="1800200" cy="144663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6516216" y="1916832"/>
            <a:ext cx="504056" cy="50405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164288" y="1916832"/>
            <a:ext cx="504056" cy="5040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148064" y="764704"/>
            <a:ext cx="432048" cy="4320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5576" y="11663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Фотолюминесценция протеолитических ферментов миксотрофных   растений: Хлорелла,  </a:t>
            </a:r>
            <a:r>
              <a:rPr lang="en-US" b="1" dirty="0" err="1" smtClean="0"/>
              <a:t>Closterium</a:t>
            </a:r>
            <a:r>
              <a:rPr lang="ru-RU" b="1" dirty="0" smtClean="0"/>
              <a:t>,  Рогоз,  Мальва</a:t>
            </a:r>
            <a:r>
              <a:rPr lang="en-US" b="1" dirty="0" smtClean="0"/>
              <a:t> </a:t>
            </a:r>
            <a:r>
              <a:rPr lang="ru-RU" b="1" dirty="0" smtClean="0"/>
              <a:t>и т.д. По наличию фотолюминесцентных реакций  протеолитических ферментов мы и говорим об том, что имеем дело с микотрофным растением.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2420888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Фотолюминесценция протеолитических ферментов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(типичный вид)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868144" y="1916832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15616" y="29249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Рогоз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44371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Хлорелла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84168" y="59492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Closterium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экоста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55" y="771880"/>
            <a:ext cx="8364209" cy="5321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6064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87624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Статистическая обработка данных в среде программы </a:t>
            </a:r>
            <a:r>
              <a:rPr lang="en-US" b="1" dirty="0" err="1" smtClean="0"/>
              <a:t>EcoStat</a:t>
            </a:r>
            <a:r>
              <a:rPr lang="ru-RU" b="1" dirty="0" smtClean="0"/>
              <a:t> -</a:t>
            </a:r>
            <a:endParaRPr lang="en-US" b="1" dirty="0" smtClean="0"/>
          </a:p>
          <a:p>
            <a:r>
              <a:rPr lang="ru-RU" b="1" dirty="0"/>
              <a:t>п</a:t>
            </a:r>
            <a:r>
              <a:rPr lang="ru-RU" b="1" dirty="0" smtClean="0"/>
              <a:t>ервичные данные вносятся в таблицу и программа делает расчет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635962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628775" y="1100137"/>
          <a:ext cx="5886450" cy="46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985</TotalTime>
  <Words>1082</Words>
  <Application>Microsoft Office PowerPoint</Application>
  <PresentationFormat>Экран (4:3)</PresentationFormat>
  <Paragraphs>138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Городская</vt:lpstr>
      <vt:lpstr>Тема Office</vt:lpstr>
      <vt:lpstr>«Аптека на вашем окне!» </vt:lpstr>
      <vt:lpstr>Цель работы</vt:lpstr>
      <vt:lpstr>Слайд 3</vt:lpstr>
      <vt:lpstr>Слайд 4</vt:lpstr>
      <vt:lpstr>Эксперимент №2  Воздействие суспензии зеленых водорослей на численность патогенных бактерий:</vt:lpstr>
      <vt:lpstr> Большинство одноклеточных  водорослей , как оказалось, могут использовать и внеклеточное пищеварение ( общая схема), что является миксотрофным типом питания</vt:lpstr>
      <vt:lpstr>Слайд 7</vt:lpstr>
      <vt:lpstr>Слайд 8</vt:lpstr>
      <vt:lpstr>Слайд 9</vt:lpstr>
      <vt:lpstr>Слайд 10</vt:lpstr>
      <vt:lpstr>Эксперимент №4. Лабораторные крысы и мыши активно поглощают древесные опилки - осины, пропитанные одноклеточными зелеными водорослями (В), просто пропитанные обычной водой опилки (А)  не вызывали интерес у под подопытных крыс и мышей.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«АПТЕКА  НА  ВАШЕМ  ОКНЕ!»</dc:title>
  <dc:creator>Олег</dc:creator>
  <cp:lastModifiedBy>Олег</cp:lastModifiedBy>
  <cp:revision>134</cp:revision>
  <dcterms:created xsi:type="dcterms:W3CDTF">2016-10-06T17:22:09Z</dcterms:created>
  <dcterms:modified xsi:type="dcterms:W3CDTF">2016-10-14T16:19:05Z</dcterms:modified>
</cp:coreProperties>
</file>